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379" r:id="rId2"/>
    <p:sldId id="262" r:id="rId3"/>
    <p:sldId id="308" r:id="rId4"/>
    <p:sldId id="963" r:id="rId5"/>
    <p:sldId id="950" r:id="rId6"/>
    <p:sldId id="964" r:id="rId7"/>
    <p:sldId id="967" r:id="rId8"/>
    <p:sldId id="951" r:id="rId9"/>
    <p:sldId id="952" r:id="rId10"/>
    <p:sldId id="953" r:id="rId11"/>
    <p:sldId id="961" r:id="rId12"/>
    <p:sldId id="955" r:id="rId13"/>
    <p:sldId id="710" r:id="rId14"/>
    <p:sldId id="965" r:id="rId15"/>
    <p:sldId id="960" r:id="rId16"/>
    <p:sldId id="962" r:id="rId17"/>
    <p:sldId id="956" r:id="rId18"/>
    <p:sldId id="957" r:id="rId19"/>
    <p:sldId id="958" r:id="rId20"/>
    <p:sldId id="954" r:id="rId21"/>
  </p:sldIdLst>
  <p:sldSz cx="9144000" cy="6858000" type="screen4x3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197" autoAdjust="0"/>
  </p:normalViewPr>
  <p:slideViewPr>
    <p:cSldViewPr>
      <p:cViewPr varScale="1">
        <p:scale>
          <a:sx n="99" d="100"/>
          <a:sy n="99" d="100"/>
        </p:scale>
        <p:origin x="1866" y="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445F07-8756-451B-A938-0248325FC7BB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MX" dirty="0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993AEC0-242E-4FA7-9D3C-51E1036AC3CB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8170667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imagen de diapositiva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2 Marcador de notas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8114487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93AEC0-242E-4FA7-9D3C-51E1036AC3CB}" type="slidenum">
              <a:rPr lang="es-MX" smtClean="0"/>
              <a:t>12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49806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1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83DCDD9-35C3-4460-B796-C7CBBA0D189F}" type="slidenum">
              <a:rPr lang="en-US"/>
              <a:pPr/>
              <a:t>13</a:t>
            </a:fld>
            <a:endParaRPr lang="en-US" dirty="0"/>
          </a:p>
        </p:txBody>
      </p:sp>
      <p:sp>
        <p:nvSpPr>
          <p:cNvPr id="92774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282700" y="571500"/>
            <a:ext cx="4457700" cy="3343275"/>
          </a:xfrm>
          <a:ln/>
        </p:spPr>
      </p:sp>
      <p:sp>
        <p:nvSpPr>
          <p:cNvPr id="9277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78330" y="4063317"/>
            <a:ext cx="5274847" cy="4380128"/>
          </a:xfrm>
        </p:spPr>
        <p:txBody>
          <a:bodyPr lIns="91507" tIns="45753" rIns="91507" bIns="45753"/>
          <a:lstStyle/>
          <a:p>
            <a:pPr>
              <a:buFontTx/>
              <a:buNone/>
            </a:pPr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42313673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332895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7884157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79400" y="365761"/>
            <a:ext cx="8522208" cy="54863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/>
            </a:lvl1pPr>
          </a:lstStyle>
          <a:p>
            <a:r>
              <a:rPr lang="en-US"/>
              <a:t>Title Only</a:t>
            </a:r>
          </a:p>
        </p:txBody>
      </p:sp>
    </p:spTree>
    <p:extLst>
      <p:ext uri="{BB962C8B-B14F-4D97-AF65-F5344CB8AC3E}">
        <p14:creationId xmlns:p14="http://schemas.microsoft.com/office/powerpoint/2010/main" val="2265115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733793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312786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727605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5791569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17974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25150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244704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 dirty="0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959272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E75A0DC-66C6-4CEC-A5EB-F8C97CEC3796}" type="datetimeFigureOut">
              <a:rPr lang="es-MX" smtClean="0"/>
              <a:t>20/05/2024</a:t>
            </a:fld>
            <a:endParaRPr lang="es-MX" dirty="0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 dirty="0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77EE1E-7A06-4E7F-9AFB-189FC69B7B0C}" type="slidenum">
              <a:rPr lang="es-MX" smtClean="0"/>
              <a:t>‹#›</a:t>
            </a:fld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1769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2" r:id="rId12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36712" y="435024"/>
            <a:ext cx="7342584" cy="1470025"/>
          </a:xfrm>
        </p:spPr>
        <p:txBody>
          <a:bodyPr rtlCol="0">
            <a:normAutofit/>
          </a:bodyPr>
          <a:lstStyle/>
          <a:p>
            <a:pPr algn="l" eaLnBrk="1" fontAlgn="auto" hangingPunct="1">
              <a:spcAft>
                <a:spcPts val="0"/>
              </a:spcAft>
              <a:defRPr/>
            </a:pP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TC 3003B</a:t>
            </a:r>
            <a:br>
              <a:rPr lang="es-MX" sz="3200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s-MX" sz="3200" dirty="0">
                <a:solidFill>
                  <a:schemeClr val="bg2">
                    <a:lumMod val="50000"/>
                  </a:schemeClr>
                </a:solidFill>
              </a:rPr>
              <a:t>Implementación de redes de área amplia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166787"/>
            <a:ext cx="6400800" cy="1249288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s-MX" b="1" dirty="0">
                <a:solidFill>
                  <a:schemeClr val="accent4">
                    <a:lumMod val="50000"/>
                  </a:schemeClr>
                </a:solidFill>
              </a:rPr>
              <a:t>BGP (Border Gateway Protocol)</a:t>
            </a:r>
          </a:p>
          <a:p>
            <a:pPr eaLnBrk="1" fontAlgn="auto" hangingPunct="1">
              <a:spcAft>
                <a:spcPts val="0"/>
              </a:spcAft>
              <a:defRPr/>
            </a:pPr>
            <a:r>
              <a:rPr lang="es-MX" sz="2000" dirty="0">
                <a:solidFill>
                  <a:schemeClr val="accent4">
                    <a:lumMod val="50000"/>
                  </a:schemeClr>
                </a:solidFill>
              </a:rPr>
              <a:t>ITESM Campus Querétaro</a:t>
            </a:r>
          </a:p>
        </p:txBody>
      </p:sp>
      <p:pic>
        <p:nvPicPr>
          <p:cNvPr id="5" name="Imagen 4" descr="Mapa&#10;&#10;Descripción generada automáticamente">
            <a:extLst>
              <a:ext uri="{FF2B5EF4-FFF2-40B4-BE49-F238E27FC236}">
                <a16:creationId xmlns:a16="http://schemas.microsoft.com/office/drawing/2014/main" id="{AF65F0E4-D7AC-18E2-C630-1C2907AEBD5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740" y="3501008"/>
            <a:ext cx="4680520" cy="2808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Habilita el ruteo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8307" y="1238068"/>
            <a:ext cx="8252165" cy="865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Define BGP como el protocolo de ruteo IP. Habilita BGP e identifica el número de AS. 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s-MX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</a:t>
            </a:r>
            <a:r>
              <a:rPr lang="es-E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bgp </a:t>
            </a:r>
            <a:r>
              <a:rPr lang="es-E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451" y="2820941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451" y="5373216"/>
            <a:ext cx="7740560" cy="1143000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975A9F90-A529-584B-B7BF-FC96D42728AC}"/>
              </a:ext>
            </a:extLst>
          </p:cNvPr>
          <p:cNvSpPr txBox="1"/>
          <p:nvPr/>
        </p:nvSpPr>
        <p:spPr>
          <a:xfrm>
            <a:off x="568307" y="2283461"/>
            <a:ext cx="60050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sistema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autónomo de mi ruteador.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464787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7537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54" y="3217850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1553" y="5278892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21553" y="2411386"/>
            <a:ext cx="8502192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destino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(router-id)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4529" y="1138815"/>
            <a:ext cx="8171928" cy="11862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ruteador vecino con el que establecerá una sesión BGP. Identifica el par de BGP y su número de AS.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692603" y="5257520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10" name="CuadroTexto 9">
            <a:extLst>
              <a:ext uri="{FF2B5EF4-FFF2-40B4-BE49-F238E27FC236}">
                <a16:creationId xmlns:a16="http://schemas.microsoft.com/office/drawing/2014/main" id="{B7FE6AAF-78E0-6F2B-B8B6-71F5A639BD07}"/>
              </a:ext>
            </a:extLst>
          </p:cNvPr>
          <p:cNvSpPr txBox="1"/>
          <p:nvPr/>
        </p:nvSpPr>
        <p:spPr>
          <a:xfrm>
            <a:off x="504837" y="2778224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</p:spTree>
    <p:extLst>
      <p:ext uri="{BB962C8B-B14F-4D97-AF65-F5344CB8AC3E}">
        <p14:creationId xmlns:p14="http://schemas.microsoft.com/office/powerpoint/2010/main" val="3013479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Define vecinos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9801" y="2482404"/>
            <a:ext cx="7632848" cy="2523329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57250" y="4449461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DA5FDF1A-D8F8-1A04-0236-8D2FB4A3F70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242697"/>
            <a:ext cx="7800378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remote-as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endParaRPr lang="es-MX" sz="2000" i="1" dirty="0">
              <a:solidFill>
                <a:schemeClr val="accent5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9" name="TextBox 6">
            <a:extLst>
              <a:ext uri="{FF2B5EF4-FFF2-40B4-BE49-F238E27FC236}">
                <a16:creationId xmlns:a16="http://schemas.microsoft.com/office/drawing/2014/main" id="{C88BD8A5-A1C4-782C-D709-FD9026BF31DE}"/>
              </a:ext>
            </a:extLst>
          </p:cNvPr>
          <p:cNvSpPr txBox="1"/>
          <p:nvPr/>
        </p:nvSpPr>
        <p:spPr>
          <a:xfrm>
            <a:off x="557250" y="4512898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pic>
        <p:nvPicPr>
          <p:cNvPr id="11" name="Picture 1">
            <a:extLst>
              <a:ext uri="{FF2B5EF4-FFF2-40B4-BE49-F238E27FC236}">
                <a16:creationId xmlns:a16="http://schemas.microsoft.com/office/drawing/2014/main" id="{B5EFA052-28E8-680D-9A7B-8DC107CE543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973" y="5587676"/>
            <a:ext cx="7740560" cy="1143000"/>
          </a:xfrm>
          <a:prstGeom prst="rect">
            <a:avLst/>
          </a:prstGeom>
        </p:spPr>
      </p:pic>
      <p:sp>
        <p:nvSpPr>
          <p:cNvPr id="13" name="Rectangle 1">
            <a:extLst>
              <a:ext uri="{FF2B5EF4-FFF2-40B4-BE49-F238E27FC236}">
                <a16:creationId xmlns:a16="http://schemas.microsoft.com/office/drawing/2014/main" id="{A1635A8A-0609-A440-965F-05BA9ECEDB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6036" y="1633894"/>
            <a:ext cx="6390220" cy="3911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ip-address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la dirección de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router-id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 destino del par BGP.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7C4E6598-9209-1C24-4EF1-723D6F642651}"/>
              </a:ext>
            </a:extLst>
          </p:cNvPr>
          <p:cNvSpPr txBox="1"/>
          <p:nvPr/>
        </p:nvSpPr>
        <p:spPr>
          <a:xfrm>
            <a:off x="469320" y="2000732"/>
            <a:ext cx="60780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n-U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el número de sistema autónomo del vecino BGP.</a:t>
            </a:r>
            <a:endParaRPr lang="es-MX" sz="1600" dirty="0"/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BAD289D0-93B6-C0D5-7C95-1E827F47E9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92280" y="1525206"/>
            <a:ext cx="1785873" cy="1451688"/>
          </a:xfrm>
          <a:prstGeom prst="rect">
            <a:avLst/>
          </a:prstGeom>
          <a:solidFill>
            <a:srgbClr val="F8F9FA"/>
          </a:solidFill>
          <a:ln w="9525">
            <a:solidFill>
              <a:srgbClr val="0070C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-12696" rIns="0" bIns="-12696" numCol="1" anchor="ctr" anchorCtr="0" compatLnSpc="1">
            <a:prstTxWarp prst="textNoShape">
              <a:avLst/>
            </a:prstTxWarp>
            <a:spAutoFit/>
          </a:bodyPr>
          <a:lstStyle/>
          <a:p>
            <a:pPr algn="ctr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s-ES" altLang="es-MX" sz="1600" b="1" i="0" u="none" strike="noStrike" cap="none" normalizeH="0" baseline="0" dirty="0">
                <a:ln>
                  <a:noFill/>
                </a:ln>
                <a:solidFill>
                  <a:srgbClr val="FF0000"/>
                </a:solidFill>
                <a:effectLst/>
                <a:latin typeface="inherit"/>
              </a:rPr>
              <a:t>network 0.0.0.0 </a:t>
            </a:r>
            <a:r>
              <a:rPr kumimoji="0" lang="es-ES" altLang="es-MX" sz="1600" b="0" i="0" u="none" strike="noStrike" cap="none" normalizeH="0" baseline="0" dirty="0">
                <a:ln>
                  <a:noFill/>
                </a:ln>
                <a:solidFill>
                  <a:srgbClr val="1F1F1F"/>
                </a:solidFill>
                <a:effectLst/>
                <a:latin typeface="inherit"/>
              </a:rPr>
              <a:t>inyecta una ruta por default en la tabla BGP y se anunciará a todos los vecinos de BGP</a:t>
            </a:r>
            <a:endParaRPr kumimoji="0" lang="es-ES" altLang="es-MX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71280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6724" name="Picture 4" descr="l01_1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340768"/>
            <a:ext cx="7772400" cy="4743450"/>
          </a:xfrm>
          <a:prstGeom prst="rect">
            <a:avLst/>
          </a:prstGeom>
          <a:noFill/>
        </p:spPr>
      </p:pic>
      <p:sp>
        <p:nvSpPr>
          <p:cNvPr id="2" name="Rectangle 2">
            <a:extLst>
              <a:ext uri="{FF2B5EF4-FFF2-40B4-BE49-F238E27FC236}">
                <a16:creationId xmlns:a16="http://schemas.microsoft.com/office/drawing/2014/main" id="{B724D39D-1A23-3FFC-3BAC-E1A400226871}"/>
              </a:ext>
            </a:extLst>
          </p:cNvPr>
          <p:cNvSpPr txBox="1">
            <a:spLocks noChangeArrowheads="1"/>
          </p:cNvSpPr>
          <p:nvPr/>
        </p:nvSpPr>
        <p:spPr>
          <a:xfrm>
            <a:off x="148367" y="36260"/>
            <a:ext cx="8816121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BGP neighbor command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C814234D-0D0C-B08B-0F4E-8DC9D456D2E6}"/>
              </a:ext>
            </a:extLst>
          </p:cNvPr>
          <p:cNvSpPr txBox="1"/>
          <p:nvPr/>
        </p:nvSpPr>
        <p:spPr>
          <a:xfrm>
            <a:off x="6804248" y="4293096"/>
            <a:ext cx="2160240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El comando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neighbor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le dice al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vas a intentar establecer una conexión TCP hacia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con la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dirección del ruteador A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 el número de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AS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remoto</a:t>
            </a:r>
            <a:r>
              <a:rPr lang="es-MX" sz="1400" dirty="0"/>
              <a:t>.</a:t>
            </a:r>
          </a:p>
        </p:txBody>
      </p:sp>
      <p:sp>
        <p:nvSpPr>
          <p:cNvPr id="6" name="CuadroTexto 5">
            <a:extLst>
              <a:ext uri="{FF2B5EF4-FFF2-40B4-BE49-F238E27FC236}">
                <a16:creationId xmlns:a16="http://schemas.microsoft.com/office/drawing/2014/main" id="{0445FA24-1B42-479C-2210-1D02AF01E42C}"/>
              </a:ext>
            </a:extLst>
          </p:cNvPr>
          <p:cNvSpPr txBox="1"/>
          <p:nvPr/>
        </p:nvSpPr>
        <p:spPr>
          <a:xfrm>
            <a:off x="4355976" y="5556061"/>
            <a:ext cx="234137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En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, debe haber un comando reciproco. Hasta que ponga los dos comandos se establece la conexión.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 tiene un vecino interno que es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. </a:t>
            </a: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DC75556-0A1A-EB06-AF43-370A54660912}"/>
              </a:ext>
            </a:extLst>
          </p:cNvPr>
          <p:cNvSpPr txBox="1"/>
          <p:nvPr/>
        </p:nvSpPr>
        <p:spPr>
          <a:xfrm>
            <a:off x="395536" y="1268760"/>
            <a:ext cx="24482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Ya con esto tenemos intercambio de rutas entre el ruteador </a:t>
            </a:r>
            <a:r>
              <a:rPr lang="es-MX" sz="1200" b="1" dirty="0">
                <a:latin typeface="Arial" panose="020B0604020202020204" pitchFamily="34" charset="0"/>
                <a:cs typeface="Arial" panose="020B0604020202020204" pitchFamily="34" charset="0"/>
              </a:rPr>
              <a:t>C, A y B. </a:t>
            </a:r>
            <a:r>
              <a:rPr lang="es-MX" sz="1200" dirty="0">
                <a:latin typeface="Arial" panose="020B0604020202020204" pitchFamily="34" charset="0"/>
                <a:cs typeface="Arial" panose="020B0604020202020204" pitchFamily="34" charset="0"/>
              </a:rPr>
              <a:t>Esta es la configuración mínima que ocupamos para BGP. Esto solo establece las adyacencias.</a:t>
            </a:r>
          </a:p>
        </p:txBody>
      </p:sp>
    </p:spTree>
  </p:cSld>
  <p:clrMapOvr>
    <a:masterClrMapping/>
  </p:clrMapOvr>
  <p:transition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26813" y="90519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319" y="1115723"/>
            <a:ext cx="8113460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Introduce la dirección de red en la tabla de BGP local. Identifica que red va a ser anunciada por medio de BGP.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105703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820472" cy="927072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Publica las redes que se originan de este AS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31" y="2368770"/>
            <a:ext cx="7632848" cy="2523329"/>
          </a:xfrm>
          <a:prstGeom prst="rect">
            <a:avLst/>
          </a:prstGeom>
        </p:spPr>
      </p:pic>
      <p:pic>
        <p:nvPicPr>
          <p:cNvPr id="6" name="Picture 1">
            <a:extLst>
              <a:ext uri="{FF2B5EF4-FFF2-40B4-BE49-F238E27FC236}">
                <a16:creationId xmlns:a16="http://schemas.microsoft.com/office/drawing/2014/main" id="{C7FF7579-6929-9EBE-0804-EF0B7C1B6B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355" y="5450033"/>
            <a:ext cx="7740560" cy="1143000"/>
          </a:xfrm>
          <a:prstGeom prst="rect">
            <a:avLst/>
          </a:prstGeom>
        </p:spPr>
      </p:pic>
      <p:sp>
        <p:nvSpPr>
          <p:cNvPr id="2" name="Rectangle 7">
            <a:extLst>
              <a:ext uri="{FF2B5EF4-FFF2-40B4-BE49-F238E27FC236}">
                <a16:creationId xmlns:a16="http://schemas.microsoft.com/office/drawing/2014/main" id="{1EE2EC88-C9D7-A61B-5697-2805E6B966EF}"/>
              </a:ext>
            </a:extLst>
          </p:cNvPr>
          <p:cNvSpPr/>
          <p:nvPr/>
        </p:nvSpPr>
        <p:spPr>
          <a:xfrm>
            <a:off x="529355" y="4225993"/>
            <a:ext cx="7771329" cy="1143000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" name="TextBox 6">
            <a:extLst>
              <a:ext uri="{FF2B5EF4-FFF2-40B4-BE49-F238E27FC236}">
                <a16:creationId xmlns:a16="http://schemas.microsoft.com/office/drawing/2014/main" id="{48E2950B-DD1E-FB73-B831-902E4BC06AF2}"/>
              </a:ext>
            </a:extLst>
          </p:cNvPr>
          <p:cNvSpPr txBox="1"/>
          <p:nvPr/>
        </p:nvSpPr>
        <p:spPr>
          <a:xfrm>
            <a:off x="584815" y="4251015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480" y="1114731"/>
            <a:ext cx="8196967" cy="10580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000"/>
              </a:lnSpc>
            </a:pP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</a:t>
            </a:r>
            <a:r>
              <a:rPr lang="es-ES" sz="14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s-ES" sz="14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refiere a qué redes vas a inyectar a la tabla de ruteo global de BGP.  Pero es necesario que la ruta exista en mi tabla de ruteo, antes de que BGP la pueda inyectar.</a:t>
            </a:r>
          </a:p>
          <a:p>
            <a:pPr algn="just">
              <a:lnSpc>
                <a:spcPts val="2500"/>
              </a:lnSpc>
              <a:spcBef>
                <a:spcPts val="1200"/>
              </a:spcBef>
              <a:spcAft>
                <a:spcPts val="1200"/>
              </a:spcAft>
            </a:pP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network-address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[mask </a:t>
            </a:r>
            <a:r>
              <a:rPr lang="en-US" sz="20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network-mask</a:t>
            </a:r>
            <a:r>
              <a:rPr lang="en-US" sz="20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]</a:t>
            </a:r>
            <a:endParaRPr lang="es-MX" sz="2000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170235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8908" y="2996952"/>
            <a:ext cx="7632848" cy="2523329"/>
          </a:xfrm>
          <a:prstGeom prst="rect">
            <a:avLst/>
          </a:prstGeom>
        </p:spPr>
      </p:pic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94734"/>
            <a:ext cx="8464103" cy="15010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Estos son los tres comandos para verificar BGP: 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 ip route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 summary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11201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250192" y="-22820"/>
            <a:ext cx="8570280" cy="954247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43908" y="636385"/>
            <a:ext cx="1368152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 ip route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14267236-AE84-A8F1-D8EE-0AD6606D071E}"/>
              </a:ext>
            </a:extLst>
          </p:cNvPr>
          <p:cNvGrpSpPr/>
          <p:nvPr/>
        </p:nvGrpSpPr>
        <p:grpSpPr>
          <a:xfrm>
            <a:off x="611560" y="1556792"/>
            <a:ext cx="7632848" cy="2523329"/>
            <a:chOff x="611560" y="1556792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56792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960C0AA8-731C-3A29-6366-1085B581F9A7}"/>
                </a:ext>
              </a:extLst>
            </p:cNvPr>
            <p:cNvSpPr txBox="1"/>
            <p:nvPr/>
          </p:nvSpPr>
          <p:spPr>
            <a:xfrm>
              <a:off x="1403648" y="2193663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019F80AB-965B-8E65-204F-FB035C8F58ED}"/>
                </a:ext>
              </a:extLst>
            </p:cNvPr>
            <p:cNvSpPr txBox="1"/>
            <p:nvPr/>
          </p:nvSpPr>
          <p:spPr>
            <a:xfrm>
              <a:off x="5652120" y="2335059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347E3553-57EF-D7AB-4972-4753EF9E0A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9552" y="115024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7" name="Picture 1">
            <a:extLst>
              <a:ext uri="{FF2B5EF4-FFF2-40B4-BE49-F238E27FC236}">
                <a16:creationId xmlns:a16="http://schemas.microsoft.com/office/drawing/2014/main" id="{AC3B5550-2F6C-5411-F051-92D518C145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636546"/>
            <a:ext cx="7448826" cy="2736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7738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-20320"/>
            <a:ext cx="871296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24324" y="743217"/>
            <a:ext cx="162334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70A73C2-6047-95EC-28FF-579C5D68A411}"/>
              </a:ext>
            </a:extLst>
          </p:cNvPr>
          <p:cNvGrpSpPr/>
          <p:nvPr/>
        </p:nvGrpSpPr>
        <p:grpSpPr>
          <a:xfrm>
            <a:off x="611560" y="1787884"/>
            <a:ext cx="7632848" cy="2523329"/>
            <a:chOff x="611560" y="1787884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787884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BEAA2AF8-51F4-1859-F89F-B778692CDCD9}"/>
                </a:ext>
              </a:extLst>
            </p:cNvPr>
            <p:cNvSpPr txBox="1"/>
            <p:nvPr/>
          </p:nvSpPr>
          <p:spPr>
            <a:xfrm>
              <a:off x="1403648" y="2399294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  <p:sp>
          <p:nvSpPr>
            <p:cNvPr id="4" name="CuadroTexto 3">
              <a:extLst>
                <a:ext uri="{FF2B5EF4-FFF2-40B4-BE49-F238E27FC236}">
                  <a16:creationId xmlns:a16="http://schemas.microsoft.com/office/drawing/2014/main" id="{39F1344C-EA4A-9DCB-8EB1-7CFEB11F759A}"/>
                </a:ext>
              </a:extLst>
            </p:cNvPr>
            <p:cNvSpPr txBox="1"/>
            <p:nvPr/>
          </p:nvSpPr>
          <p:spPr>
            <a:xfrm>
              <a:off x="5652120" y="2594374"/>
              <a:ext cx="614271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0.0.0.0</a:t>
              </a:r>
            </a:p>
          </p:txBody>
        </p:sp>
      </p:grpSp>
      <p:sp>
        <p:nvSpPr>
          <p:cNvPr id="6" name="Rectangle 1">
            <a:extLst>
              <a:ext uri="{FF2B5EF4-FFF2-40B4-BE49-F238E27FC236}">
                <a16:creationId xmlns:a16="http://schemas.microsoft.com/office/drawing/2014/main" id="{C7526186-8A9A-7E42-B972-D9F1278DA4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273968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Despliega el contenido de la tabla de ruteo de bgp.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9" name="Picture 3">
            <a:extLst>
              <a:ext uri="{FF2B5EF4-FFF2-40B4-BE49-F238E27FC236}">
                <a16:creationId xmlns:a16="http://schemas.microsoft.com/office/drawing/2014/main" id="{A890EBB1-2183-CAC1-4DAF-25972E1B92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560" y="3861048"/>
            <a:ext cx="8035114" cy="2523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44283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79512" y="146936"/>
            <a:ext cx="8784976" cy="641008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Verificación de BGP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0CF114B5-69CB-B0A7-71A6-70BE2BE73E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28280" y="644639"/>
            <a:ext cx="2343423" cy="3794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ts val="2500"/>
              </a:lnSpc>
            </a:pPr>
            <a:r>
              <a:rPr lang="es-ES" sz="1600" b="1" dirty="0">
                <a:solidFill>
                  <a:schemeClr val="accent3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show ip bgp summary</a:t>
            </a:r>
            <a:endParaRPr lang="es-MX" sz="2000" b="1" dirty="0">
              <a:solidFill>
                <a:schemeClr val="accent3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6472A2F-1C28-518F-CEF2-E33737D2B449}"/>
              </a:ext>
            </a:extLst>
          </p:cNvPr>
          <p:cNvGrpSpPr/>
          <p:nvPr/>
        </p:nvGrpSpPr>
        <p:grpSpPr>
          <a:xfrm>
            <a:off x="611560" y="1574307"/>
            <a:ext cx="7632848" cy="2523329"/>
            <a:chOff x="611560" y="1574307"/>
            <a:chExt cx="7632848" cy="2523329"/>
          </a:xfrm>
        </p:grpSpPr>
        <p:pic>
          <p:nvPicPr>
            <p:cNvPr id="3" name="Picture 3" descr="Connecting Networks - Mozilla Firefox">
              <a:extLst>
                <a:ext uri="{FF2B5EF4-FFF2-40B4-BE49-F238E27FC236}">
                  <a16:creationId xmlns:a16="http://schemas.microsoft.com/office/drawing/2014/main" id="{CFA18CA9-702D-71B5-484F-C6CCB14FB8F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11560" y="1574307"/>
              <a:ext cx="7632848" cy="2523329"/>
            </a:xfrm>
            <a:prstGeom prst="rect">
              <a:avLst/>
            </a:prstGeom>
          </p:spPr>
        </p:pic>
        <p:sp>
          <p:nvSpPr>
            <p:cNvPr id="2" name="CuadroTexto 1">
              <a:extLst>
                <a:ext uri="{FF2B5EF4-FFF2-40B4-BE49-F238E27FC236}">
                  <a16:creationId xmlns:a16="http://schemas.microsoft.com/office/drawing/2014/main" id="{C401FD07-D793-8C0D-6F93-8B7903F2DC72}"/>
                </a:ext>
              </a:extLst>
            </p:cNvPr>
            <p:cNvSpPr txBox="1"/>
            <p:nvPr/>
          </p:nvSpPr>
          <p:spPr>
            <a:xfrm>
              <a:off x="1403648" y="2159278"/>
              <a:ext cx="978153" cy="261610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s-MX" sz="1100" b="1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Company-A</a:t>
              </a:r>
            </a:p>
          </p:txBody>
        </p:sp>
      </p:grpSp>
      <p:sp>
        <p:nvSpPr>
          <p:cNvPr id="4" name="Rectangle 1">
            <a:extLst>
              <a:ext uri="{FF2B5EF4-FFF2-40B4-BE49-F238E27FC236}">
                <a16:creationId xmlns:a16="http://schemas.microsoft.com/office/drawing/2014/main" id="{C8E98546-2468-861F-B61D-67AE19E866FE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0019" y="650002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Versión 4 Número de sistema autónomo del vecino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EF046520-99A3-F816-9548-01EF9BF835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515" y="1060992"/>
            <a:ext cx="8464103" cy="38536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  <a:spcAft>
                <a:spcPts val="1200"/>
              </a:spcAft>
            </a:pPr>
            <a:r>
              <a:rPr lang="es-ES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Nos muestra las relaciones de adyacencia que tenemos establecidas.</a:t>
            </a:r>
            <a:endParaRPr lang="es-MX" b="1" dirty="0">
              <a:solidFill>
                <a:schemeClr val="accent6">
                  <a:lumMod val="7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10" name="Picture 4">
            <a:extLst>
              <a:ext uri="{FF2B5EF4-FFF2-40B4-BE49-F238E27FC236}">
                <a16:creationId xmlns:a16="http://schemas.microsoft.com/office/drawing/2014/main" id="{A7E21E5B-4FEF-2660-77ED-6F89C6DF24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478" y="3438951"/>
            <a:ext cx="7776864" cy="305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73287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4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Interior Gateway Protocol (IGP)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10580"/>
            <a:ext cx="7416824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operan dentro de una organización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(sistema autónomo).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Por 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RIP, IGRP, EIGRP, OSPF e IS-IS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8ED1DBF0-9F36-4DAF-9F1C-F4E306024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9712" y="2674160"/>
            <a:ext cx="5760640" cy="3912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251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51495" y="105722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Ejemplo de configuración de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581731"/>
            <a:ext cx="7344816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global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bgp </a:t>
            </a:r>
            <a:r>
              <a:rPr lang="es-ES" sz="1600" b="1" i="1" dirty="0">
                <a:solidFill>
                  <a:schemeClr val="accent5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as-number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 BGP e identifica el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neighbor ip-address remote-as as-number 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identifica el par de BGP y su número de AS.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El comando de configuración del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router network network-address [mask network-mask]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introduce la dirección de red en la tabla de BGP local.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FA18CA9-702D-71B5-484F-C6CCB14FB8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5656" y="3993558"/>
            <a:ext cx="5178471" cy="1711941"/>
          </a:xfrm>
          <a:prstGeom prst="rect">
            <a:avLst/>
          </a:prstGeom>
        </p:spPr>
      </p:pic>
      <p:sp>
        <p:nvSpPr>
          <p:cNvPr id="4" name="Rectangle 7">
            <a:extLst>
              <a:ext uri="{FF2B5EF4-FFF2-40B4-BE49-F238E27FC236}">
                <a16:creationId xmlns:a16="http://schemas.microsoft.com/office/drawing/2014/main" id="{B9900FA3-AC56-7B93-FC80-9DDE795D0312}"/>
              </a:ext>
            </a:extLst>
          </p:cNvPr>
          <p:cNvSpPr/>
          <p:nvPr/>
        </p:nvSpPr>
        <p:spPr>
          <a:xfrm>
            <a:off x="692603" y="5373216"/>
            <a:ext cx="7758793" cy="1038016"/>
          </a:xfrm>
          <a:prstGeom prst="rect">
            <a:avLst/>
          </a:prstGeom>
          <a:solidFill>
            <a:srgbClr val="00000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6">
            <a:extLst>
              <a:ext uri="{FF2B5EF4-FFF2-40B4-BE49-F238E27FC236}">
                <a16:creationId xmlns:a16="http://schemas.microsoft.com/office/drawing/2014/main" id="{433EF57A-B4EF-5838-7EBC-BC9D4028EFDC}"/>
              </a:ext>
            </a:extLst>
          </p:cNvPr>
          <p:cNvSpPr txBox="1"/>
          <p:nvPr/>
        </p:nvSpPr>
        <p:spPr>
          <a:xfrm>
            <a:off x="692603" y="5436653"/>
            <a:ext cx="775879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(config)#</a:t>
            </a:r>
            <a:r>
              <a:rPr lang="es-ES" b="1" dirty="0">
                <a:solidFill>
                  <a:schemeClr val="bg1"/>
                </a:solidFill>
              </a:rPr>
              <a:t>router bgp 65000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neighbor 209.165.201.1 remote-as 65001</a:t>
            </a:r>
          </a:p>
          <a:p>
            <a:r>
              <a:rPr lang="es-ES" b="1" dirty="0">
                <a:solidFill>
                  <a:schemeClr val="bg1"/>
                </a:solidFill>
              </a:rPr>
              <a:t>EmpresaA</a:t>
            </a:r>
            <a:r>
              <a:rPr lang="es-ES" dirty="0">
                <a:solidFill>
                  <a:schemeClr val="bg1"/>
                </a:solidFill>
              </a:rPr>
              <a:t>(config-router)#</a:t>
            </a:r>
            <a:r>
              <a:rPr lang="es-ES" b="1" dirty="0">
                <a:solidFill>
                  <a:schemeClr val="bg1"/>
                </a:solidFill>
              </a:rPr>
              <a:t>network 198.133.219.0 mask 255.255.255.0</a:t>
            </a:r>
          </a:p>
        </p:txBody>
      </p:sp>
    </p:spTree>
    <p:extLst>
      <p:ext uri="{BB962C8B-B14F-4D97-AF65-F5344CB8AC3E}">
        <p14:creationId xmlns:p14="http://schemas.microsoft.com/office/powerpoint/2010/main" val="2762074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exterior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latin typeface="Dom Casual" charset="0"/>
              </a:rPr>
              <a:t>Exterior Gateway Protocol (EGP)</a:t>
            </a:r>
            <a:endParaRPr lang="es-ES_tradnl" sz="3200" b="1" dirty="0">
              <a:solidFill>
                <a:schemeClr val="accent3">
                  <a:lumMod val="75000"/>
                </a:schemeClr>
              </a:solidFill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1" y="1371287"/>
            <a:ext cx="7344816" cy="122597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los protocolos de ruteo que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intercambian información de ruteo entre distintos sistemas autónomos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, como ISP.</a:t>
            </a:r>
          </a:p>
          <a:p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  <a:p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Ejemplo: </a:t>
            </a:r>
            <a:r>
              <a:rPr lang="es-MX" sz="1600" b="1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(Border Gateway Protocol).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59166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Protocolos de ruteo interior vs exterior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83568" y="1187624"/>
            <a:ext cx="7848872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Mientras que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interior (IGP)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dentro de una organización, los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protocolos de ruteo exterior (EGP)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son usados para rutear entre las organizaciones.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Actualmente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BPG es el único protocolo de ruteo exterior (EGP) en uso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533F4876-F322-445C-97EA-7FDC56DB89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188" y="2780928"/>
            <a:ext cx="5748143" cy="3903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5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899592" y="1268760"/>
            <a:ext cx="7344816" cy="10206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El protocolo de gateway fronterizo (BGP)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es un protocolo de ruteo exterior.</a:t>
            </a:r>
          </a:p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Se asigna a cada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Sistema Autónomo (AS) </a:t>
            </a:r>
            <a:r>
              <a:rPr lang="es-MX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un número AS de 16 o 32 bits que lo identifica de manera única en Internet. </a:t>
            </a: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9632" y="2372102"/>
            <a:ext cx="6264696" cy="3918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2510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  <a:endParaRPr lang="es-ES_tradnl" sz="1800" b="1" dirty="0">
              <a:solidFill>
                <a:schemeClr val="accent6">
                  <a:lumMod val="75000"/>
                </a:schemeClr>
              </a:solidFill>
              <a:effectLst>
                <a:outerShdw blurRad="38100" dist="38100" dir="2700000" algn="tl">
                  <a:srgbClr val="C0C0C0"/>
                </a:outerShdw>
              </a:effectLst>
              <a:latin typeface="Dom Casual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1258887"/>
            <a:ext cx="8568952" cy="173880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es el pegamento que une a Internet. Es uno de los pilares de Internet. Se dice que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BGP, NAT y DNS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son los protocolos que han permitido que Internet tenga este crecimiento que hemos visto hasta nuestros días.</a:t>
            </a:r>
          </a:p>
          <a:p>
            <a:pPr marL="285750" indent="-285750" algn="just">
              <a:lnSpc>
                <a:spcPts val="25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Permite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intercambiar información de enrutamiento entre distintos sistemas autónomos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sin depender de las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métricas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872" y="3098422"/>
            <a:ext cx="5328592" cy="3332647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13E88B80-D944-8266-A131-FD7912BF71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524" y="3097844"/>
            <a:ext cx="2988332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hace anuncios entre los ruteadores que están en las fronteras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de las organizaciones, por eso es border (frontera) Gateway (ruteador) protocol.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71421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  <a:p>
            <a:pPr>
              <a:defRPr/>
            </a:pPr>
            <a:r>
              <a:rPr lang="es-ES_tradnl" sz="1800" b="1" dirty="0">
                <a:solidFill>
                  <a:schemeClr val="accent3">
                    <a:lumMod val="75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Sistema Autónomo (AS)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5354" y="1302518"/>
            <a:ext cx="7992888" cy="19824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 algn="just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sistema autónomo </a:t>
            </a:r>
            <a:r>
              <a:rPr lang="es-MX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es un número homologado asignado por una autoridad de registro 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que identifica a un grupo de ruteadores y redes administradas bajo una misma política. Este número se asigna a alguien como un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proveedor de servicios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. Cuando yo me conecto con ese proveedor voy a formar parte de ese sistema autónomo. Dentro de un sistema autónomo sabemos que hay tales redes que están siendo anunciadas a través de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al resto de Internet.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3" descr="Connecting Networks - Mozilla Firefox">
            <a:extLst>
              <a:ext uri="{FF2B5EF4-FFF2-40B4-BE49-F238E27FC236}">
                <a16:creationId xmlns:a16="http://schemas.microsoft.com/office/drawing/2014/main" id="{3707BDDA-9B04-896A-7844-D1B67547A3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864" y="3439818"/>
            <a:ext cx="4879262" cy="3051624"/>
          </a:xfrm>
          <a:prstGeom prst="rect">
            <a:avLst/>
          </a:prstGeom>
        </p:spPr>
      </p:pic>
      <p:sp>
        <p:nvSpPr>
          <p:cNvPr id="3" name="Rectangle 1">
            <a:extLst>
              <a:ext uri="{FF2B5EF4-FFF2-40B4-BE49-F238E27FC236}">
                <a16:creationId xmlns:a16="http://schemas.microsoft.com/office/drawing/2014/main" id="{D1F82DBF-9599-15EC-06A5-28D5CED76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3710" y="3537607"/>
            <a:ext cx="2830138" cy="230306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285750" indent="-285750">
              <a:lnSpc>
                <a:spcPts val="2500"/>
              </a:lnSpc>
              <a:buFont typeface="Arial" panose="020B0604020202020204" pitchFamily="34" charset="0"/>
              <a:buChar char="•"/>
            </a:pP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El principal objetivo de </a:t>
            </a:r>
            <a:r>
              <a:rPr lang="es-MX" sz="1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BGP</a:t>
            </a:r>
            <a:r>
              <a:rPr lang="es-MX" sz="1600" dirty="0">
                <a:solidFill>
                  <a:schemeClr val="tx1">
                    <a:lumMod val="95000"/>
                    <a:lumOff val="5000"/>
                  </a:schemeClr>
                </a:solidFill>
                <a:latin typeface="Arial" pitchFamily="34" charset="0"/>
                <a:cs typeface="Arial" pitchFamily="34" charset="0"/>
              </a:rPr>
              <a:t> es permitir que cada sistema autónomo anuncie sus rutas a través de las conexiones BGP al resto de Internet.</a:t>
            </a:r>
          </a:p>
          <a:p>
            <a:pPr algn="just">
              <a:lnSpc>
                <a:spcPts val="2500"/>
              </a:lnSpc>
            </a:pP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968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Border Gateway Protocol (BGP)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53852" y="1184175"/>
            <a:ext cx="7344816" cy="7000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algn="just">
              <a:lnSpc>
                <a:spcPts val="2500"/>
              </a:lnSpc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BGP se utiliza cuando un AS tiene conexiones a sistemas autónomos múltiples. Esto se conoce como “conexión múltiple”.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3" name="Picture 3" descr="Connecting Networks - Mozilla Firefox">
            <a:extLst>
              <a:ext uri="{FF2B5EF4-FFF2-40B4-BE49-F238E27FC236}">
                <a16:creationId xmlns:a16="http://schemas.microsoft.com/office/drawing/2014/main" id="{C4D622CD-DC0A-110D-4FDC-01095448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2060848"/>
            <a:ext cx="6912768" cy="4323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8340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"/>
          <p:cNvSpPr txBox="1">
            <a:spLocks noChangeArrowheads="1"/>
          </p:cNvSpPr>
          <p:nvPr/>
        </p:nvSpPr>
        <p:spPr>
          <a:xfrm>
            <a:off x="144016" y="44624"/>
            <a:ext cx="8964488" cy="1143000"/>
          </a:xfrm>
          <a:prstGeom prst="rect">
            <a:avLst/>
          </a:prstGeom>
        </p:spPr>
        <p:txBody>
          <a:bodyPr vert="horz" lIns="92075" tIns="46038" rIns="92075" bIns="46038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 lang="es-ES_tradnl" sz="3200" b="1" dirty="0">
                <a:solidFill>
                  <a:schemeClr val="accent4">
                    <a:lumMod val="50000"/>
                  </a:schemeClr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Dom Casual" charset="0"/>
              </a:rPr>
              <a:t>Pasos para configurar BGP</a:t>
            </a: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FB75CD55-7846-472C-BBC2-B925209016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55576" y="1340768"/>
            <a:ext cx="7344816" cy="13412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Habilitar el </a:t>
            </a: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ruteo BGP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Configurar vecinos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BGP (interconexión).</a:t>
            </a:r>
          </a:p>
          <a:p>
            <a:pPr marL="342900" indent="-342900" algn="just">
              <a:lnSpc>
                <a:spcPts val="2500"/>
              </a:lnSpc>
              <a:buFont typeface="+mj-lt"/>
              <a:buAutoNum type="arabicPeriod"/>
            </a:pPr>
            <a:r>
              <a:rPr lang="es-ES" sz="1600" b="1" dirty="0">
                <a:solidFill>
                  <a:schemeClr val="accent6">
                    <a:lumMod val="75000"/>
                  </a:schemeClr>
                </a:solidFill>
                <a:latin typeface="Arial" pitchFamily="34" charset="0"/>
                <a:cs typeface="Arial" pitchFamily="34" charset="0"/>
              </a:rPr>
              <a:t>Publicar las redes</a:t>
            </a:r>
            <a:r>
              <a:rPr lang="es-ES" sz="1600" dirty="0">
                <a:solidFill>
                  <a:schemeClr val="bg2">
                    <a:lumMod val="25000"/>
                  </a:schemeClr>
                </a:solidFill>
                <a:latin typeface="Arial" pitchFamily="34" charset="0"/>
                <a:cs typeface="Arial" pitchFamily="34" charset="0"/>
              </a:rPr>
              <a:t> que se originan de este AS. (Definimos que redes queremos anunciar en BGP)</a:t>
            </a:r>
            <a:endParaRPr lang="es-MX" sz="1600" dirty="0">
              <a:solidFill>
                <a:schemeClr val="bg2">
                  <a:lumMod val="25000"/>
                </a:schemeClr>
              </a:solidFill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Picture 2" descr="Connecting Networks - Mozilla Firefox">
            <a:extLst>
              <a:ext uri="{FF2B5EF4-FFF2-40B4-BE49-F238E27FC236}">
                <a16:creationId xmlns:a16="http://schemas.microsoft.com/office/drawing/2014/main" id="{33DF3744-55BD-B5E1-B95C-0AF2E5273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211" y="3109244"/>
            <a:ext cx="8009578" cy="2133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7020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2871</TotalTime>
  <Words>1100</Words>
  <Application>Microsoft Office PowerPoint</Application>
  <PresentationFormat>On-screen Show (4:3)</PresentationFormat>
  <Paragraphs>105</Paragraphs>
  <Slides>20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Dom Casual</vt:lpstr>
      <vt:lpstr>inherit</vt:lpstr>
      <vt:lpstr>Tema de Office</vt:lpstr>
      <vt:lpstr>TC 3003B Implementación de redes de área amplia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TC 2022 Interconexión de redes</dc:title>
  <dc:creator>Lizethe Pérez Fuertes</dc:creator>
  <cp:lastModifiedBy>Lizethe Pérez Fuertes</cp:lastModifiedBy>
  <cp:revision>29</cp:revision>
  <dcterms:created xsi:type="dcterms:W3CDTF">2021-02-08T03:07:42Z</dcterms:created>
  <dcterms:modified xsi:type="dcterms:W3CDTF">2024-05-20T21:34:29Z</dcterms:modified>
</cp:coreProperties>
</file>

<file path=docProps/thumbnail.jpeg>
</file>